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7432000" cy="43891200"/>
  <p:notesSz cx="6716713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28">
          <p15:clr>
            <a:srgbClr val="A4A3A4"/>
          </p15:clr>
        </p15:guide>
        <p15:guide id="2" pos="7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>
          <p15:clr>
            <a:srgbClr val="A4A3A4"/>
          </p15:clr>
        </p15:guide>
        <p15:guide id="2" pos="211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962" autoAdjust="0"/>
    <p:restoredTop sz="94682"/>
  </p:normalViewPr>
  <p:slideViewPr>
    <p:cSldViewPr>
      <p:cViewPr>
        <p:scale>
          <a:sx n="26" d="100"/>
          <a:sy n="26" d="100"/>
        </p:scale>
        <p:origin x="2035" y="5"/>
      </p:cViewPr>
      <p:guideLst>
        <p:guide orient="horz" pos="6528"/>
        <p:guide pos="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37" d="100"/>
          <a:sy n="37" d="100"/>
        </p:scale>
        <p:origin x="-1488" y="-84"/>
      </p:cViewPr>
      <p:guideLst>
        <p:guide orient="horz" pos="2910"/>
        <p:guide pos="211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C80BB45-6F38-EABF-0F1B-902C20ED36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3B7E1B0-9A36-39E0-4097-5D1E5895A49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5238" y="0"/>
            <a:ext cx="2909887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F3E200-4CD3-5B47-98F8-2094DCAA4A53}" type="datetimeFigureOut">
              <a:rPr lang="en-US"/>
              <a:pPr>
                <a:defRPr/>
              </a:pPr>
              <a:t>11/10/2023</a:t>
            </a:fld>
            <a:endParaRPr lang="en-US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FDCDD871-CC5E-D969-2031-71272791E3B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6DC866BA-800A-5ED4-F7CD-87515C431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5238" y="8775700"/>
            <a:ext cx="2909887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A590F2-D204-B341-BAD1-4D989CF15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0576E9D-0242-4914-0F8B-FDBF5A529C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6F832E0-CB71-E6D4-F51E-1751E1BC4F2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E0F4963-7436-5341-3710-A32D7232CFB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57425" y="685800"/>
            <a:ext cx="2190750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E104D38-6307-0560-3B8F-8D16E976A14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9600"/>
            <a:ext cx="487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FC79FE3-8B89-F025-FCB3-5B25F4ABE2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23EB95C-D722-1ACB-FB0E-E8065A2B78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8763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1709060-723B-F640-95A4-370369401F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Θέση εικόνας διαφάνειας">
            <a:extLst>
              <a:ext uri="{FF2B5EF4-FFF2-40B4-BE49-F238E27FC236}">
                <a16:creationId xmlns:a16="http://schemas.microsoft.com/office/drawing/2014/main" id="{3BFF573C-813A-F9C1-6C35-69D76A2D02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2 - Θέση σημειώσεων">
            <a:extLst>
              <a:ext uri="{FF2B5EF4-FFF2-40B4-BE49-F238E27FC236}">
                <a16:creationId xmlns:a16="http://schemas.microsoft.com/office/drawing/2014/main" id="{D67C1740-2C16-8605-82D9-7A2FD9CD7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l-GR"/>
          </a:p>
        </p:txBody>
      </p:sp>
      <p:sp>
        <p:nvSpPr>
          <p:cNvPr id="4100" name="3 - Θέση αριθμού διαφάνειας">
            <a:extLst>
              <a:ext uri="{FF2B5EF4-FFF2-40B4-BE49-F238E27FC236}">
                <a16:creationId xmlns:a16="http://schemas.microsoft.com/office/drawing/2014/main" id="{47FE4B39-9039-1F67-F389-82D678B547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70A712-D140-5547-8220-1CFC98A9E2C0}" type="slidenum">
              <a:rPr lang="en-US" altLang="el-GR" sz="1200">
                <a:latin typeface="Times New Roman" panose="02020603050405020304" pitchFamily="18" charset="0"/>
              </a:rPr>
              <a:pPr/>
              <a:t>1</a:t>
            </a:fld>
            <a:endParaRPr lang="en-US" altLang="el-GR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057400" y="13635038"/>
            <a:ext cx="23317200" cy="9407525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114800" y="24871363"/>
            <a:ext cx="19202400" cy="112172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08552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1600" y="10240963"/>
            <a:ext cx="24688800" cy="28967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20984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19888200" y="1757363"/>
            <a:ext cx="6172200" cy="37450712"/>
          </a:xfrm>
          <a:prstGeom prst="rect">
            <a:avLst/>
          </a:prstGeo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371600" y="1757363"/>
            <a:ext cx="18364200" cy="37450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237207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71600" y="10240963"/>
            <a:ext cx="24688800" cy="289671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71913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66938" y="28203525"/>
            <a:ext cx="23317200" cy="87185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166938" y="18602325"/>
            <a:ext cx="23317200" cy="96012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89634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71600" y="10240963"/>
            <a:ext cx="12268200" cy="289671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13792200" y="10240963"/>
            <a:ext cx="12268200" cy="289671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413366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9825038"/>
            <a:ext cx="12120563" cy="40941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1371600" y="13919200"/>
            <a:ext cx="12120563" cy="252888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13935075" y="9825038"/>
            <a:ext cx="12125325" cy="40941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13935075" y="13919200"/>
            <a:ext cx="12125325" cy="252888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</p:spTree>
    <p:extLst>
      <p:ext uri="{BB962C8B-B14F-4D97-AF65-F5344CB8AC3E}">
        <p14:creationId xmlns:p14="http://schemas.microsoft.com/office/powerpoint/2010/main" val="1453115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57363"/>
            <a:ext cx="24688800" cy="7315200"/>
          </a:xfrm>
          <a:prstGeom prst="rect">
            <a:avLst/>
          </a:prstGeo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2354256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257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747838"/>
            <a:ext cx="9024938" cy="743743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25150" y="1747838"/>
            <a:ext cx="15335250" cy="374602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371600" y="9185275"/>
            <a:ext cx="9024938" cy="3002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36412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76863" y="30724475"/>
            <a:ext cx="16459200" cy="36258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5376863" y="3921125"/>
            <a:ext cx="16459200" cy="26335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76863" y="34350325"/>
            <a:ext cx="16459200" cy="51514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4714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2pPr>
      <a:lvl3pPr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3pPr>
      <a:lvl4pPr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4pPr>
      <a:lvl5pPr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5pPr>
      <a:lvl6pPr marL="457200"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6pPr>
      <a:lvl7pPr marL="914400"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7pPr>
      <a:lvl8pPr marL="1371600"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8pPr>
      <a:lvl9pPr marL="1828800" algn="ctr" defTabSz="3228975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18" charset="0"/>
        </a:defRPr>
      </a:lvl9pPr>
    </p:titleStyle>
    <p:bodyStyle>
      <a:lvl1pPr marL="1209675" indent="-1209675" algn="l" defTabSz="3228975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622550" indent="-1009650" algn="l" defTabSz="3228975" rtl="0" eaLnBrk="0" fontAlgn="base" hangingPunct="0">
        <a:spcBef>
          <a:spcPct val="20000"/>
        </a:spcBef>
        <a:spcAft>
          <a:spcPct val="0"/>
        </a:spcAft>
        <a:buChar char="–"/>
        <a:defRPr sz="9900">
          <a:solidFill>
            <a:schemeClr val="tx1"/>
          </a:solidFill>
          <a:latin typeface="+mn-lt"/>
        </a:defRPr>
      </a:lvl2pPr>
      <a:lvl3pPr marL="4035425" indent="-806450" algn="l" defTabSz="3228975" rtl="0" eaLnBrk="0" fontAlgn="base" hangingPunct="0">
        <a:spcBef>
          <a:spcPct val="20000"/>
        </a:spcBef>
        <a:spcAft>
          <a:spcPct val="0"/>
        </a:spcAft>
        <a:buChar char="•"/>
        <a:defRPr sz="8500">
          <a:solidFill>
            <a:schemeClr val="tx1"/>
          </a:solidFill>
          <a:latin typeface="+mn-lt"/>
        </a:defRPr>
      </a:lvl3pPr>
      <a:lvl4pPr marL="5654675" indent="-811213" algn="l" defTabSz="3228975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267575" indent="-806450" algn="l" defTabSz="322897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724775" indent="-806450" algn="l" defTabSz="322897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6pPr>
      <a:lvl7pPr marL="8181975" indent="-806450" algn="l" defTabSz="322897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7pPr>
      <a:lvl8pPr marL="8639175" indent="-806450" algn="l" defTabSz="322897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8pPr>
      <a:lvl9pPr marL="9096375" indent="-806450" algn="l" defTabSz="322897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9">
            <a:extLst>
              <a:ext uri="{FF2B5EF4-FFF2-40B4-BE49-F238E27FC236}">
                <a16:creationId xmlns:a16="http://schemas.microsoft.com/office/drawing/2014/main" id="{29694929-E183-2575-78AE-AE56A0DE6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2263" y="1370013"/>
            <a:ext cx="22860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3600" b="1" dirty="0">
                <a:latin typeface="Garamond" panose="02020404030301010803" pitchFamily="18" charset="0"/>
              </a:rPr>
              <a:t>LOGO</a:t>
            </a:r>
            <a:endParaRPr lang="en-US" altLang="el-GR" sz="3600" dirty="0">
              <a:latin typeface="Garamond" panose="02020404030301010803" pitchFamily="18" charset="0"/>
            </a:endParaRPr>
          </a:p>
        </p:txBody>
      </p:sp>
      <p:sp>
        <p:nvSpPr>
          <p:cNvPr id="3075" name="Rectangle 30">
            <a:extLst>
              <a:ext uri="{FF2B5EF4-FFF2-40B4-BE49-F238E27FC236}">
                <a16:creationId xmlns:a16="http://schemas.microsoft.com/office/drawing/2014/main" id="{F3DC6CD9-F9D4-5024-4201-6A00F44E4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371600"/>
            <a:ext cx="2286000" cy="228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3600" b="1" dirty="0">
                <a:latin typeface="Garamond" panose="02020404030301010803" pitchFamily="18" charset="0"/>
              </a:rPr>
              <a:t>LOGO</a:t>
            </a:r>
          </a:p>
        </p:txBody>
      </p:sp>
      <p:sp>
        <p:nvSpPr>
          <p:cNvPr id="8223" name="Text Box 31">
            <a:extLst>
              <a:ext uri="{FF2B5EF4-FFF2-40B4-BE49-F238E27FC236}">
                <a16:creationId xmlns:a16="http://schemas.microsoft.com/office/drawing/2014/main" id="{CA714F0D-CDDA-4BDE-90AD-8CE091290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85800"/>
            <a:ext cx="20110450" cy="36576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85638" tIns="42818" rIns="85638" bIns="42818" anchor="ctr" anchorCtr="1"/>
          <a:lstStyle/>
          <a:p>
            <a:pPr algn="ctr" defTabSz="857250">
              <a:defRPr/>
            </a:pPr>
            <a:r>
              <a:rPr lang="en-US" sz="6000" dirty="0">
                <a:latin typeface="Garamond" panose="02020404030301010803" pitchFamily="18" charset="0"/>
                <a:cs typeface="Arial" charset="0"/>
              </a:rPr>
              <a:t>Title of poster presentation</a:t>
            </a:r>
          </a:p>
          <a:p>
            <a:pPr algn="ctr" defTabSz="857250">
              <a:defRPr/>
            </a:pPr>
            <a:r>
              <a:rPr lang="en-US" sz="3600" dirty="0">
                <a:latin typeface="Garamond" panose="02020404030301010803" pitchFamily="18" charset="0"/>
                <a:cs typeface="Arial" charset="0"/>
              </a:rPr>
              <a:t>First name, last name of author(s) </a:t>
            </a:r>
          </a:p>
          <a:p>
            <a:pPr algn="ctr" defTabSz="857250">
              <a:defRPr/>
            </a:pPr>
            <a:r>
              <a:rPr lang="en-US" sz="3600" dirty="0">
                <a:latin typeface="Garamond" panose="02020404030301010803" pitchFamily="18" charset="0"/>
                <a:cs typeface="Arial" charset="0"/>
              </a:rPr>
              <a:t>University or Institution affiliation, Country</a:t>
            </a:r>
          </a:p>
        </p:txBody>
      </p:sp>
      <p:sp>
        <p:nvSpPr>
          <p:cNvPr id="8226" name="Text Box 34">
            <a:extLst>
              <a:ext uri="{FF2B5EF4-FFF2-40B4-BE49-F238E27FC236}">
                <a16:creationId xmlns:a16="http://schemas.microsoft.com/office/drawing/2014/main" id="{964B2B54-0B20-319B-A0BF-113116E9A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029200"/>
            <a:ext cx="12796838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defTabSz="1279525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charset="0"/>
              </a:rPr>
              <a:t>Abstract</a:t>
            </a:r>
          </a:p>
        </p:txBody>
      </p:sp>
      <p:sp>
        <p:nvSpPr>
          <p:cNvPr id="3078" name="Text Box 35">
            <a:extLst>
              <a:ext uri="{FF2B5EF4-FFF2-40B4-BE49-F238E27FC236}">
                <a16:creationId xmlns:a16="http://schemas.microsoft.com/office/drawing/2014/main" id="{2CB1E6CF-3446-47FE-3462-2899F12B3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172200"/>
            <a:ext cx="12796838" cy="4953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A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n optional 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abstract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with the main questions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/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hypotheses, results and significance of your study.</a:t>
            </a:r>
          </a:p>
          <a:p>
            <a:pPr>
              <a:lnSpc>
                <a:spcPct val="150000"/>
              </a:lnSpc>
            </a:pPr>
            <a:endParaRPr lang="en-GB" altLang="el-GR" sz="3200" dirty="0">
              <a:cs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GB" altLang="el-GR" sz="3200" dirty="0">
              <a:cs typeface="Arial" panose="020B0604020202020204" pitchFamily="34" charset="0"/>
            </a:endParaRPr>
          </a:p>
          <a:p>
            <a:endParaRPr lang="el-GR" altLang="el-GR" dirty="0">
              <a:cs typeface="Arial" panose="020B0604020202020204" pitchFamily="34" charset="0"/>
            </a:endParaRPr>
          </a:p>
          <a:p>
            <a:r>
              <a:rPr lang="en-GB" altLang="el-GR" dirty="0">
                <a:cs typeface="Arial" panose="020B0604020202020204" pitchFamily="34" charset="0"/>
              </a:rPr>
              <a:t> </a:t>
            </a:r>
            <a:endParaRPr lang="en-US" altLang="el-GR" dirty="0">
              <a:cs typeface="Arial" panose="020B0604020202020204" pitchFamily="34" charset="0"/>
            </a:endParaRPr>
          </a:p>
          <a:p>
            <a:endParaRPr lang="en-US" altLang="el-GR" dirty="0">
              <a:cs typeface="Arial" panose="020B0604020202020204" pitchFamily="34" charset="0"/>
            </a:endParaRPr>
          </a:p>
        </p:txBody>
      </p:sp>
      <p:sp>
        <p:nvSpPr>
          <p:cNvPr id="3079" name="Text Box 36">
            <a:extLst>
              <a:ext uri="{FF2B5EF4-FFF2-40B4-BE49-F238E27FC236}">
                <a16:creationId xmlns:a16="http://schemas.microsoft.com/office/drawing/2014/main" id="{6A40A9F7-72AD-8CC9-080C-319107588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6172200"/>
            <a:ext cx="12796838" cy="10287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346075" indent="-346075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l-GR" sz="2400" dirty="0">
                <a:latin typeface="Garamond" panose="02020404030301010803" pitchFamily="18" charset="0"/>
              </a:rPr>
              <a:t>Present </a:t>
            </a:r>
            <a:r>
              <a:rPr lang="en-US" altLang="el-GR" sz="2400" dirty="0">
                <a:latin typeface="Garamond" panose="02020404030301010803" pitchFamily="18" charset="0"/>
              </a:rPr>
              <a:t>your results</a:t>
            </a:r>
            <a:r>
              <a:rPr lang="el-GR" altLang="el-GR" sz="2400" dirty="0">
                <a:latin typeface="Garamond" panose="02020404030301010803" pitchFamily="18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</a:rPr>
              <a:t>in terms of:</a:t>
            </a:r>
          </a:p>
          <a:p>
            <a:endParaRPr lang="el-GR" altLang="el-GR" sz="2400" dirty="0"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Figures</a:t>
            </a:r>
          </a:p>
          <a:p>
            <a:pPr>
              <a:buClr>
                <a:schemeClr val="accent2"/>
              </a:buClr>
              <a:buFontTx/>
              <a:buChar char="•"/>
            </a:pPr>
            <a:endParaRPr lang="el-GR" altLang="el-GR" sz="2400" dirty="0"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Tables</a:t>
            </a:r>
          </a:p>
          <a:p>
            <a:pPr>
              <a:buClr>
                <a:schemeClr val="accent2"/>
              </a:buClr>
              <a:buFontTx/>
              <a:buChar char="•"/>
            </a:pPr>
            <a:endParaRPr lang="el-GR" altLang="el-GR" sz="2400" dirty="0"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Text</a:t>
            </a:r>
          </a:p>
          <a:p>
            <a:endParaRPr lang="en-GB" altLang="el-GR" sz="2400" dirty="0">
              <a:latin typeface="Garamond" panose="02020404030301010803" pitchFamily="18" charset="0"/>
            </a:endParaRPr>
          </a:p>
          <a:p>
            <a:r>
              <a:rPr lang="el-GR" altLang="el-GR" sz="2400" dirty="0">
                <a:latin typeface="Garamond" panose="02020404030301010803" pitchFamily="18" charset="0"/>
              </a:rPr>
              <a:t>E</a:t>
            </a:r>
            <a:r>
              <a:rPr lang="en-GB" altLang="el-GR" sz="2400" dirty="0">
                <a:latin typeface="Garamond" panose="02020404030301010803" pitchFamily="18" charset="0"/>
              </a:rPr>
              <a:t>ach figure</a:t>
            </a:r>
            <a:r>
              <a:rPr lang="el-GR" altLang="el-GR" sz="2400" dirty="0">
                <a:latin typeface="Garamond" panose="02020404030301010803" pitchFamily="18" charset="0"/>
              </a:rPr>
              <a:t>/</a:t>
            </a:r>
            <a:r>
              <a:rPr lang="en-GB" altLang="el-GR" sz="2400" dirty="0">
                <a:latin typeface="Garamond" panose="02020404030301010803" pitchFamily="18" charset="0"/>
              </a:rPr>
              <a:t>table should </a:t>
            </a:r>
            <a:r>
              <a:rPr lang="el-GR" altLang="el-GR" sz="2400" dirty="0">
                <a:latin typeface="Garamond" panose="02020404030301010803" pitchFamily="18" charset="0"/>
              </a:rPr>
              <a:t>b</a:t>
            </a:r>
            <a:r>
              <a:rPr lang="en-GB" altLang="el-GR" sz="2400" dirty="0">
                <a:latin typeface="Garamond" panose="02020404030301010803" pitchFamily="18" charset="0"/>
              </a:rPr>
              <a:t>e numbered and have a concise legend.</a:t>
            </a:r>
            <a:endParaRPr lang="en-US" altLang="el-GR" sz="2400" dirty="0">
              <a:latin typeface="Garamond" panose="02020404030301010803" pitchFamily="18" charset="0"/>
            </a:endParaRPr>
          </a:p>
        </p:txBody>
      </p:sp>
      <p:sp>
        <p:nvSpPr>
          <p:cNvPr id="8229" name="Text Box 37">
            <a:extLst>
              <a:ext uri="{FF2B5EF4-FFF2-40B4-BE49-F238E27FC236}">
                <a16:creationId xmlns:a16="http://schemas.microsoft.com/office/drawing/2014/main" id="{7EB09110-C6F8-F081-AB65-AD0BF50F3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5029200"/>
            <a:ext cx="12796838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defTabSz="1279525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charset="0"/>
              </a:rPr>
              <a:t>Results</a:t>
            </a:r>
          </a:p>
        </p:txBody>
      </p:sp>
      <p:sp>
        <p:nvSpPr>
          <p:cNvPr id="3081" name="Text Box 38">
            <a:extLst>
              <a:ext uri="{FF2B5EF4-FFF2-40B4-BE49-F238E27FC236}">
                <a16:creationId xmlns:a16="http://schemas.microsoft.com/office/drawing/2014/main" id="{A93666FF-E5F2-5CE8-CA04-6BC6D8842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38633400"/>
            <a:ext cx="12795250" cy="4191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533400" indent="-5334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Limit your references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to the minimum.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8231" name="Text Box 39">
            <a:extLst>
              <a:ext uri="{FF2B5EF4-FFF2-40B4-BE49-F238E27FC236}">
                <a16:creationId xmlns:a16="http://schemas.microsoft.com/office/drawing/2014/main" id="{A561AF5D-0C62-4D71-3926-72ADFB620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37566600"/>
            <a:ext cx="12795250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defTabSz="1279525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charset="0"/>
              </a:rPr>
              <a:t>References</a:t>
            </a:r>
          </a:p>
        </p:txBody>
      </p:sp>
      <p:sp>
        <p:nvSpPr>
          <p:cNvPr id="8233" name="Text Box 41">
            <a:extLst>
              <a:ext uri="{FF2B5EF4-FFF2-40B4-BE49-F238E27FC236}">
                <a16:creationId xmlns:a16="http://schemas.microsoft.com/office/drawing/2014/main" id="{5D37BE81-E010-9A68-560B-DB959A105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783800"/>
            <a:ext cx="12796838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>
            <a:lvl1pPr defTabSz="1279525"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x-none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Garamond" panose="02020404030301010803" pitchFamily="18" charset="0"/>
                <a:ea typeface="Arial" charset="0"/>
                <a:cs typeface="Arial" charset="0"/>
              </a:rPr>
              <a:t>Methods and materials</a:t>
            </a:r>
          </a:p>
        </p:txBody>
      </p:sp>
      <p:sp>
        <p:nvSpPr>
          <p:cNvPr id="3084" name="Rectangle 42">
            <a:extLst>
              <a:ext uri="{FF2B5EF4-FFF2-40B4-BE49-F238E27FC236}">
                <a16:creationId xmlns:a16="http://schemas.microsoft.com/office/drawing/2014/main" id="{EB1B9CB4-259B-1EB4-90DF-429ABD489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0" y="16765588"/>
            <a:ext cx="4343400" cy="365601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</a:t>
            </a:r>
            <a:endParaRPr lang="en-GB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r TABLE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85" name="Text Box 43">
            <a:extLst>
              <a:ext uri="{FF2B5EF4-FFF2-40B4-BE49-F238E27FC236}">
                <a16:creationId xmlns:a16="http://schemas.microsoft.com/office/drawing/2014/main" id="{E56EDC1A-119A-52EC-F956-22F123D75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76363" y="20553363"/>
            <a:ext cx="4287837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2a. Text.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86" name="Rectangle 44">
            <a:extLst>
              <a:ext uri="{FF2B5EF4-FFF2-40B4-BE49-F238E27FC236}">
                <a16:creationId xmlns:a16="http://schemas.microsoft.com/office/drawing/2014/main" id="{29BA40C6-D7D7-BB7A-06F8-AB58B0AE0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83800" y="16764000"/>
            <a:ext cx="4089400" cy="36560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</a:t>
            </a:r>
          </a:p>
          <a:p>
            <a:pPr algn="ctr"/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TABLE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87" name="Text Box 45">
            <a:extLst>
              <a:ext uri="{FF2B5EF4-FFF2-40B4-BE49-F238E27FC236}">
                <a16:creationId xmlns:a16="http://schemas.microsoft.com/office/drawing/2014/main" id="{D209F2F7-B283-BD66-DF70-CD8D5D01B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0" y="20497800"/>
            <a:ext cx="3962400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2c. Text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88" name="Rectangle 46">
            <a:extLst>
              <a:ext uri="{FF2B5EF4-FFF2-40B4-BE49-F238E27FC236}">
                <a16:creationId xmlns:a16="http://schemas.microsoft.com/office/drawing/2014/main" id="{6F10F291-F246-D7DB-D884-70327D791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2800" y="16765588"/>
            <a:ext cx="4038600" cy="365601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</a:t>
            </a:r>
          </a:p>
          <a:p>
            <a:pPr algn="ctr"/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r TABLE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89" name="Text Box 47">
            <a:extLst>
              <a:ext uri="{FF2B5EF4-FFF2-40B4-BE49-F238E27FC236}">
                <a16:creationId xmlns:a16="http://schemas.microsoft.com/office/drawing/2014/main" id="{E2CD67F5-12E3-1BCA-9F62-8A9EB5D61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0" y="20477163"/>
            <a:ext cx="3984625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2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b. Text.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90" name="Text Box 48">
            <a:extLst>
              <a:ext uri="{FF2B5EF4-FFF2-40B4-BE49-F238E27FC236}">
                <a16:creationId xmlns:a16="http://schemas.microsoft.com/office/drawing/2014/main" id="{6EF8FBC1-C68F-FCF8-D518-F3DEEAE0A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30861000"/>
            <a:ext cx="12795250" cy="62484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346075" indent="-346075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l-GR" sz="2400" dirty="0" err="1">
                <a:latin typeface="Garamond" panose="02020404030301010803" pitchFamily="18" charset="0"/>
              </a:rPr>
              <a:t>Summarise</a:t>
            </a:r>
            <a:r>
              <a:rPr lang="en-US" altLang="el-GR" sz="2400" dirty="0">
                <a:latin typeface="Garamond" panose="02020404030301010803" pitchFamily="18" charset="0"/>
              </a:rPr>
              <a:t> your conclusion</a:t>
            </a:r>
            <a:r>
              <a:rPr lang="el-GR" altLang="el-GR" sz="2400" dirty="0">
                <a:latin typeface="Garamond" panose="02020404030301010803" pitchFamily="18" charset="0"/>
              </a:rPr>
              <a:t>s</a:t>
            </a:r>
            <a:r>
              <a:rPr lang="en-GB" altLang="el-GR" sz="2400" dirty="0">
                <a:latin typeface="Garamond" panose="02020404030301010803" pitchFamily="18" charset="0"/>
              </a:rPr>
              <a:t> in relation to</a:t>
            </a:r>
            <a:r>
              <a:rPr lang="el-GR" altLang="el-GR" sz="2400" dirty="0">
                <a:latin typeface="Garamond" panose="02020404030301010803" pitchFamily="18" charset="0"/>
              </a:rPr>
              <a:t>:</a:t>
            </a:r>
            <a:endParaRPr lang="en-GB" altLang="el-GR" sz="2400" dirty="0">
              <a:latin typeface="Garamond" panose="02020404030301010803" pitchFamily="18" charset="0"/>
            </a:endParaRPr>
          </a:p>
          <a:p>
            <a:endParaRPr lang="en-GB" altLang="el-GR" sz="2400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the questions/hypotheses (echoing the introduction)</a:t>
            </a:r>
            <a:endParaRPr lang="el-GR" altLang="el-GR" sz="2400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the methodology and  results of your study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the significance of your study within the wider context</a:t>
            </a:r>
          </a:p>
          <a:p>
            <a:endParaRPr lang="el-GR" altLang="el-GR" dirty="0"/>
          </a:p>
          <a:p>
            <a:r>
              <a:rPr lang="en-GB" altLang="el-GR" dirty="0"/>
              <a:t> </a:t>
            </a:r>
            <a:endParaRPr lang="en-US" altLang="el-GR" dirty="0"/>
          </a:p>
        </p:txBody>
      </p:sp>
      <p:sp>
        <p:nvSpPr>
          <p:cNvPr id="8241" name="Text Box 49">
            <a:extLst>
              <a:ext uri="{FF2B5EF4-FFF2-40B4-BE49-F238E27FC236}">
                <a16:creationId xmlns:a16="http://schemas.microsoft.com/office/drawing/2014/main" id="{EB1A475B-083D-CA48-E9B0-8F7325B45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0" y="29794200"/>
            <a:ext cx="12795250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defTabSz="1279525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charset="0"/>
              </a:rPr>
              <a:t>Conclusions</a:t>
            </a:r>
          </a:p>
        </p:txBody>
      </p:sp>
      <p:sp>
        <p:nvSpPr>
          <p:cNvPr id="8242" name="Text Box 50">
            <a:extLst>
              <a:ext uri="{FF2B5EF4-FFF2-40B4-BE49-F238E27FC236}">
                <a16:creationId xmlns:a16="http://schemas.microsoft.com/office/drawing/2014/main" id="{4EBD3DC2-866A-B4D6-6E22-206D16E9A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1963400"/>
            <a:ext cx="12796838" cy="914400"/>
          </a:xfrm>
          <a:prstGeom prst="rect">
            <a:avLst/>
          </a:prstGeom>
          <a:solidFill>
            <a:srgbClr val="C0C0C0"/>
          </a:solidFill>
          <a:ln w="38100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128016" tIns="64008" rIns="128016" bIns="64008"/>
          <a:lstStyle/>
          <a:p>
            <a:pPr defTabSz="1279525"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Arial" charset="0"/>
              </a:rPr>
              <a:t>Introduction</a:t>
            </a:r>
          </a:p>
        </p:txBody>
      </p:sp>
      <p:sp>
        <p:nvSpPr>
          <p:cNvPr id="3093" name="Text Box 51">
            <a:extLst>
              <a:ext uri="{FF2B5EF4-FFF2-40B4-BE49-F238E27FC236}">
                <a16:creationId xmlns:a16="http://schemas.microsoft.com/office/drawing/2014/main" id="{29C1119A-A535-49AD-E89A-C271E4FE4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106400"/>
            <a:ext cx="12796838" cy="9067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346075" indent="-346075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Tx/>
              <a:buChar char="•"/>
            </a:pPr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State explicit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ly</a:t>
            </a:r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the aim of the study and related questions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/</a:t>
            </a:r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hypotheses.</a:t>
            </a:r>
            <a:endParaRPr lang="el-GR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  <a:buFontTx/>
              <a:buChar char="•"/>
            </a:pPr>
            <a:r>
              <a:rPr lang="sv-SE" altLang="el-GR" sz="2400" dirty="0" err="1">
                <a:latin typeface="Garamond" panose="02020404030301010803" pitchFamily="18" charset="0"/>
                <a:cs typeface="Arial" panose="020B0604020202020204" pitchFamily="34" charset="0"/>
              </a:rPr>
              <a:t>Describe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the </a:t>
            </a:r>
            <a:r>
              <a:rPr lang="sv-SE" altLang="el-GR" sz="2400" dirty="0" err="1">
                <a:latin typeface="Garamond" panose="02020404030301010803" pitchFamily="18" charset="0"/>
                <a:cs typeface="Arial" panose="020B0604020202020204" pitchFamily="34" charset="0"/>
              </a:rPr>
              <a:t>theoretical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and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/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experimental </a:t>
            </a:r>
            <a:r>
              <a:rPr lang="sv-SE" altLang="el-GR" sz="2400" dirty="0" err="1">
                <a:latin typeface="Garamond" panose="02020404030301010803" pitchFamily="18" charset="0"/>
                <a:cs typeface="Arial" panose="020B0604020202020204" pitchFamily="34" charset="0"/>
              </a:rPr>
              <a:t>context</a:t>
            </a:r>
            <a:r>
              <a:rPr lang="sv-SE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.</a:t>
            </a:r>
            <a:endParaRPr lang="el-GR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Refer to your own research on the area of your study as well as key research literature.</a:t>
            </a:r>
            <a:endParaRPr lang="sv-SE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endParaRPr lang="el-GR" altLang="el-GR" dirty="0">
              <a:cs typeface="Arial" panose="020B0604020202020204" pitchFamily="34" charset="0"/>
            </a:endParaRPr>
          </a:p>
          <a:p>
            <a:endParaRPr lang="sv-SE" altLang="el-GR" dirty="0">
              <a:cs typeface="Arial" panose="020B0604020202020204" pitchFamily="34" charset="0"/>
            </a:endParaRPr>
          </a:p>
          <a:p>
            <a:endParaRPr lang="el-GR" altLang="el-GR" dirty="0">
              <a:cs typeface="Arial" panose="020B0604020202020204" pitchFamily="34" charset="0"/>
            </a:endParaRPr>
          </a:p>
          <a:p>
            <a:endParaRPr lang="en-US" altLang="el-GR" dirty="0">
              <a:cs typeface="Arial" panose="020B0604020202020204" pitchFamily="34" charset="0"/>
            </a:endParaRPr>
          </a:p>
          <a:p>
            <a:endParaRPr lang="en-US" altLang="el-GR" dirty="0">
              <a:cs typeface="Arial" panose="020B0604020202020204" pitchFamily="34" charset="0"/>
            </a:endParaRPr>
          </a:p>
          <a:p>
            <a:pPr>
              <a:buFont typeface="Symbol" pitchFamily="2" charset="2"/>
              <a:buNone/>
            </a:pPr>
            <a:endParaRPr lang="en-US" altLang="el-GR" dirty="0">
              <a:cs typeface="Arial" panose="020B0604020202020204" pitchFamily="34" charset="0"/>
            </a:endParaRPr>
          </a:p>
        </p:txBody>
      </p:sp>
      <p:sp>
        <p:nvSpPr>
          <p:cNvPr id="3094" name="Rectangle 52">
            <a:extLst>
              <a:ext uri="{FF2B5EF4-FFF2-40B4-BE49-F238E27FC236}">
                <a16:creationId xmlns:a16="http://schemas.microsoft.com/office/drawing/2014/main" id="{55379406-D79C-B4F0-04CA-4B3E624B3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0" y="21564600"/>
            <a:ext cx="12796838" cy="67802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4800">
                <a:cs typeface="Arial" panose="020B0604020202020204" pitchFamily="34" charset="0"/>
              </a:rPr>
              <a:t>FIGURE or GRAPH or TABLE</a:t>
            </a:r>
          </a:p>
        </p:txBody>
      </p:sp>
      <p:sp>
        <p:nvSpPr>
          <p:cNvPr id="27" name="Text Box 24">
            <a:extLst>
              <a:ext uri="{FF2B5EF4-FFF2-40B4-BE49-F238E27FC236}">
                <a16:creationId xmlns:a16="http://schemas.microsoft.com/office/drawing/2014/main" id="{BF975358-6B8E-F5DA-F21A-AA48D5934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3053000"/>
            <a:ext cx="26212800" cy="50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4106" tIns="67053" rIns="134106" bIns="67053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16165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</a:rPr>
              <a:t>ELPC 2023: Eye-tracking and language processing conference, 7-8 December 2023, Athens, Greece</a:t>
            </a:r>
          </a:p>
        </p:txBody>
      </p:sp>
      <p:sp>
        <p:nvSpPr>
          <p:cNvPr id="3096" name="Rectangle 52">
            <a:extLst>
              <a:ext uri="{FF2B5EF4-FFF2-40B4-BE49-F238E27FC236}">
                <a16:creationId xmlns:a16="http://schemas.microsoft.com/office/drawing/2014/main" id="{820DA02B-34F1-21A9-85D7-0DD9785DD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7000" y="21564600"/>
            <a:ext cx="12796838" cy="67802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TABLE</a:t>
            </a:r>
          </a:p>
        </p:txBody>
      </p:sp>
      <p:sp>
        <p:nvSpPr>
          <p:cNvPr id="3097" name="Rectangle 52">
            <a:extLst>
              <a:ext uri="{FF2B5EF4-FFF2-40B4-BE49-F238E27FC236}">
                <a16:creationId xmlns:a16="http://schemas.microsoft.com/office/drawing/2014/main" id="{7BF4BCD8-9B4F-228B-CABB-CD9B64522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5280600"/>
            <a:ext cx="6096000" cy="67802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TABLE</a:t>
            </a:r>
          </a:p>
        </p:txBody>
      </p:sp>
      <p:sp>
        <p:nvSpPr>
          <p:cNvPr id="3098" name="Text Box 48">
            <a:extLst>
              <a:ext uri="{FF2B5EF4-FFF2-40B4-BE49-F238E27FC236}">
                <a16:creationId xmlns:a16="http://schemas.microsoft.com/office/drawing/2014/main" id="{ECFB3FC8-6F0E-5243-D787-1799238C5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926800"/>
            <a:ext cx="12795250" cy="11125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3366"/>
            </a:solidFill>
            <a:miter lim="800000"/>
            <a:headEnd/>
            <a:tailEnd/>
          </a:ln>
        </p:spPr>
        <p:txBody>
          <a:bodyPr lIns="256032" tIns="256032" rIns="256032" bIns="256032"/>
          <a:lstStyle>
            <a:lvl1pPr marL="284163" indent="-284163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57250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572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None/>
            </a:pPr>
            <a:r>
              <a:rPr lang="en-US" altLang="el-GR" sz="2400" dirty="0" err="1">
                <a:latin typeface="Garamond" panose="02020404030301010803" pitchFamily="18" charset="0"/>
              </a:rPr>
              <a:t>Summari</a:t>
            </a:r>
            <a:r>
              <a:rPr lang="el-GR" altLang="el-GR" sz="2400" dirty="0">
                <a:latin typeface="Garamond" panose="02020404030301010803" pitchFamily="18" charset="0"/>
              </a:rPr>
              <a:t>s</a:t>
            </a:r>
            <a:r>
              <a:rPr lang="en-US" altLang="el-GR" sz="2400" dirty="0">
                <a:latin typeface="Garamond" panose="02020404030301010803" pitchFamily="18" charset="0"/>
              </a:rPr>
              <a:t>e </a:t>
            </a:r>
            <a:r>
              <a:rPr lang="el-GR" altLang="el-GR" sz="2400" dirty="0">
                <a:latin typeface="Garamond" panose="02020404030301010803" pitchFamily="18" charset="0"/>
              </a:rPr>
              <a:t>t</a:t>
            </a:r>
            <a:r>
              <a:rPr lang="en-GB" altLang="el-GR" sz="2400" dirty="0">
                <a:latin typeface="Garamond" panose="02020404030301010803" pitchFamily="18" charset="0"/>
              </a:rPr>
              <a:t>he methodology with the main aspects such as:</a:t>
            </a:r>
            <a:endParaRPr lang="el-GR" altLang="el-GR" sz="2400" dirty="0">
              <a:latin typeface="Garamond" panose="02020404030301010803" pitchFamily="18" charset="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Speech/language material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Subjects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Equipment/technological context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Experimental procedures</a:t>
            </a:r>
          </a:p>
          <a:p>
            <a:pPr>
              <a:lnSpc>
                <a:spcPct val="150000"/>
              </a:lnSpc>
              <a:buClr>
                <a:schemeClr val="accent2"/>
              </a:buClr>
              <a:buFontTx/>
              <a:buChar char="•"/>
            </a:pPr>
            <a:r>
              <a:rPr lang="en-GB" altLang="el-GR" sz="2400" dirty="0">
                <a:latin typeface="Garamond" panose="02020404030301010803" pitchFamily="18" charset="0"/>
              </a:rPr>
              <a:t>Statistics</a:t>
            </a:r>
            <a:endParaRPr lang="en-US" altLang="el-GR" sz="2400" dirty="0">
              <a:latin typeface="Garamond" panose="02020404030301010803" pitchFamily="18" charset="0"/>
            </a:endParaRPr>
          </a:p>
        </p:txBody>
      </p:sp>
      <p:sp>
        <p:nvSpPr>
          <p:cNvPr id="3099" name="Text Box 43">
            <a:extLst>
              <a:ext uri="{FF2B5EF4-FFF2-40B4-BE49-F238E27FC236}">
                <a16:creationId xmlns:a16="http://schemas.microsoft.com/office/drawing/2014/main" id="{F34C2790-6F0C-4B2F-3316-B8293CE39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2270363"/>
            <a:ext cx="12725400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1.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 text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.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100" name="Text Box 47">
            <a:extLst>
              <a:ext uri="{FF2B5EF4-FFF2-40B4-BE49-F238E27FC236}">
                <a16:creationId xmlns:a16="http://schemas.microsoft.com/office/drawing/2014/main" id="{EC7C473C-C452-4C31-7ED9-955FB61C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9400" y="28478163"/>
            <a:ext cx="12573000" cy="49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>
            <a:spAutoFit/>
          </a:bodyPr>
          <a:lstStyle>
            <a:lvl1pPr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843338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843338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</a:t>
            </a:r>
            <a:r>
              <a:rPr lang="el-GR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n-GB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3. Figure text.</a:t>
            </a:r>
            <a:endParaRPr lang="en-US" altLang="el-GR" sz="24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101" name="Rectangle 52">
            <a:extLst>
              <a:ext uri="{FF2B5EF4-FFF2-40B4-BE49-F238E27FC236}">
                <a16:creationId xmlns:a16="http://schemas.microsoft.com/office/drawing/2014/main" id="{606283EA-BCD5-6FA9-717C-BC13212D9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5280600"/>
            <a:ext cx="6096000" cy="678021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8016" tIns="64008" rIns="128016" bIns="64008" anchor="ctr"/>
          <a:lstStyle>
            <a:lvl1pPr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FIGURE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GRAPH </a:t>
            </a:r>
          </a:p>
          <a:p>
            <a:pPr algn="ctr"/>
            <a:r>
              <a:rPr lang="en-US" altLang="el-GR" sz="2400" dirty="0">
                <a:latin typeface="Garamond" panose="02020404030301010803" pitchFamily="18" charset="0"/>
                <a:cs typeface="Arial" panose="020B0604020202020204" pitchFamily="34" charset="0"/>
              </a:rPr>
              <a:t>or TABLE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5775</TotalTime>
  <Words>262</Words>
  <Application>Microsoft Office PowerPoint</Application>
  <PresentationFormat>Προσαρμογή</PresentationFormat>
  <Paragraphs>72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Garamond</vt:lpstr>
      <vt:lpstr>Symbol</vt:lpstr>
      <vt:lpstr>Times New Roman</vt:lpstr>
      <vt:lpstr>Default Design</vt:lpstr>
      <vt:lpstr>Παρουσίαση του PowerPoint</vt:lpstr>
    </vt:vector>
  </TitlesOfParts>
  <Company>Genigraphics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48h x 30w poster template</dc:title>
  <dc:creator>ExLing Society</dc:creator>
  <dc:description>Call us at 1-800-790-4001_x000d_
www.genigraphics.com</dc:description>
  <cp:lastModifiedBy>Antonia Boznou</cp:lastModifiedBy>
  <cp:revision>94</cp:revision>
  <cp:lastPrinted>2000-08-03T00:31:24Z</cp:lastPrinted>
  <dcterms:created xsi:type="dcterms:W3CDTF">2000-02-09T15:01:13Z</dcterms:created>
  <dcterms:modified xsi:type="dcterms:W3CDTF">2023-11-10T13:19:57Z</dcterms:modified>
</cp:coreProperties>
</file>